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1"/>
  </p:sldMasterIdLst>
  <p:notesMasterIdLst>
    <p:notesMasterId r:id="rId15"/>
  </p:notesMasterIdLst>
  <p:sldIdLst>
    <p:sldId id="256" r:id="rId2"/>
    <p:sldId id="258" r:id="rId3"/>
    <p:sldId id="257" r:id="rId4"/>
    <p:sldId id="259" r:id="rId5"/>
    <p:sldId id="266" r:id="rId6"/>
    <p:sldId id="267" r:id="rId7"/>
    <p:sldId id="260" r:id="rId8"/>
    <p:sldId id="261" r:id="rId9"/>
    <p:sldId id="262" r:id="rId10"/>
    <p:sldId id="263" r:id="rId11"/>
    <p:sldId id="264" r:id="rId12"/>
    <p:sldId id="268"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5A3031-1602-491F-ACD5-D3A25A107CE5}" type="datetimeFigureOut">
              <a:rPr lang="en-US" smtClean="0"/>
              <a:t>3/15/2023</a:t>
            </a:fld>
            <a:endParaRPr lang="en-US"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D1D608-F182-4BF6-BAFB-46CDEBBF66B3}" type="slidenum">
              <a:rPr lang="en-US" smtClean="0"/>
              <a:t>‹#›</a:t>
            </a:fld>
            <a:endParaRPr lang="en-US" dirty="0"/>
          </a:p>
        </p:txBody>
      </p:sp>
    </p:spTree>
    <p:extLst>
      <p:ext uri="{BB962C8B-B14F-4D97-AF65-F5344CB8AC3E}">
        <p14:creationId xmlns:p14="http://schemas.microsoft.com/office/powerpoint/2010/main" val="9017692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dirty="0"/>
          </a:p>
        </p:txBody>
      </p:sp>
      <p:sp>
        <p:nvSpPr>
          <p:cNvPr id="4" name="Espace réservé du numéro de diapositive 3"/>
          <p:cNvSpPr>
            <a:spLocks noGrp="1"/>
          </p:cNvSpPr>
          <p:nvPr>
            <p:ph type="sldNum" sz="quarter" idx="10"/>
          </p:nvPr>
        </p:nvSpPr>
        <p:spPr/>
        <p:txBody>
          <a:bodyPr/>
          <a:lstStyle/>
          <a:p>
            <a:fld id="{85D1D608-F182-4BF6-BAFB-46CDEBBF66B3}" type="slidenum">
              <a:rPr lang="en-US" smtClean="0"/>
              <a:t>1</a:t>
            </a:fld>
            <a:endParaRPr lang="en-US" dirty="0"/>
          </a:p>
        </p:txBody>
      </p:sp>
    </p:spTree>
    <p:extLst>
      <p:ext uri="{BB962C8B-B14F-4D97-AF65-F5344CB8AC3E}">
        <p14:creationId xmlns:p14="http://schemas.microsoft.com/office/powerpoint/2010/main" val="31086371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chemeClr val="tx1"/>
                </a:solidFill>
              </a:defRPr>
            </a:lvl1pPr>
          </a:lstStyle>
          <a:p>
            <a:r>
              <a:rPr lang="fr-FR"/>
              <a:t>Modifiez le style du titre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lvl1pPr>
              <a:defRPr>
                <a:solidFill>
                  <a:schemeClr val="tx1"/>
                </a:solidFill>
              </a:defRPr>
            </a:lvl1pPr>
          </a:lstStyle>
          <a:p>
            <a:fld id="{BA2124B8-13B5-4812-B479-2F542F892274}" type="datetime1">
              <a:rPr lang="en-US" smtClean="0"/>
              <a:t>3/15/2023</a:t>
            </a:fld>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4FAB73BC-B049-4115-A692-8D63A059BFB8}" type="slidenum">
              <a:rPr lang="en-US" dirty="0"/>
              <a:pPr/>
              <a:t>‹#›</a:t>
            </a:fld>
            <a:endParaRPr lang="en-US" dirty="0"/>
          </a:p>
        </p:txBody>
      </p:sp>
      <p:cxnSp>
        <p:nvCxnSpPr>
          <p:cNvPr id="8" name="Straight Connector 7"/>
          <p:cNvCxnSpPr/>
          <p:nvPr/>
        </p:nvCxnSpPr>
        <p:spPr>
          <a:xfrm>
            <a:off x="1978660" y="3733800"/>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359EF0B1-C866-46DD-9C38-6EC04DE6BEA0}" type="datetime1">
              <a:rPr lang="en-US" smtClean="0"/>
              <a:t>3/15/2023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7599A14B-2A43-4892-9A6D-92B79B3E373F}" type="datetime1">
              <a:rPr lang="en-US" smtClean="0"/>
              <a:t>3/15/2023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D6F57125-12DC-419A-8CA5-97954C60DBFF}" type="datetime1">
              <a:rPr lang="en-US" smtClean="0"/>
              <a:t>3/15/2023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fr-FR"/>
              <a:t>Modifiez le style du titre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Modifiez les styles du texte du masque</a:t>
            </a:r>
          </a:p>
        </p:txBody>
      </p:sp>
      <p:sp>
        <p:nvSpPr>
          <p:cNvPr id="4" name="Date Placeholder 3"/>
          <p:cNvSpPr>
            <a:spLocks noGrp="1"/>
          </p:cNvSpPr>
          <p:nvPr>
            <p:ph type="dt" sz="half" idx="10"/>
          </p:nvPr>
        </p:nvSpPr>
        <p:spPr/>
        <p:txBody>
          <a:bodyPr/>
          <a:lstStyle/>
          <a:p>
            <a:fld id="{D5C92DEE-CA8E-4FDC-A3FB-72B56440AEE7}" type="datetime1">
              <a:rPr lang="en-US" smtClean="0"/>
              <a:t>3/15/2023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a:off x="1981200" y="4020408"/>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A9E1F216-9697-4773-B83F-F637EFEC42A4}" type="datetime1">
              <a:rPr lang="en-US" smtClean="0"/>
              <a:t>3/15/2023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fr-FR"/>
              <a:t>Modifiez le style du titre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3D6CE327-DFAE-4533-AFB3-DB08E98232D6}" type="datetime1">
              <a:rPr lang="en-US" smtClean="0"/>
              <a:t>3/15/2023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97DC2FE5-FA9E-4344-BA9A-B20D201E33ED}" type="datetime1">
              <a:rPr lang="en-US" smtClean="0"/>
              <a:t>3/15/2023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6D9226-E359-4D45-A9D0-CB026EE89FCD}" type="datetime1">
              <a:rPr lang="en-US" smtClean="0"/>
              <a:t>3/15/2023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fr-FR"/>
              <a:t>Modifiez le style du titre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Modifiez les styles du texte du masque</a:t>
            </a:r>
          </a:p>
        </p:txBody>
      </p:sp>
      <p:sp>
        <p:nvSpPr>
          <p:cNvPr id="5" name="Date Placeholder 4"/>
          <p:cNvSpPr>
            <a:spLocks noGrp="1"/>
          </p:cNvSpPr>
          <p:nvPr>
            <p:ph type="dt" sz="half" idx="10"/>
          </p:nvPr>
        </p:nvSpPr>
        <p:spPr/>
        <p:txBody>
          <a:bodyPr/>
          <a:lstStyle/>
          <a:p>
            <a:fld id="{6DAC7B63-C11B-4B18-9B2A-6A64DC65B77F}" type="datetime1">
              <a:rPr lang="en-US" smtClean="0"/>
              <a:t>3/15/2023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fr-FR"/>
              <a:t>Modifiez le style du titre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dirty="0"/>
              <a:t>Cliquez sur l'icône pour ajouter une image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Modifiez les styles du texte du masque</a:t>
            </a:r>
          </a:p>
        </p:txBody>
      </p:sp>
      <p:sp>
        <p:nvSpPr>
          <p:cNvPr id="5" name="Date Placeholder 4"/>
          <p:cNvSpPr>
            <a:spLocks noGrp="1"/>
          </p:cNvSpPr>
          <p:nvPr>
            <p:ph type="dt" sz="half" idx="10"/>
          </p:nvPr>
        </p:nvSpPr>
        <p:spPr/>
        <p:txBody>
          <a:bodyPr/>
          <a:lstStyle/>
          <a:p>
            <a:fld id="{3969F08A-A411-4F6A-93D1-5FE44DF9810D}" type="datetime1">
              <a:rPr lang="en-US" smtClean="0"/>
              <a:t>3/15/2023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tx1"/>
                </a:solidFill>
              </a:defRPr>
            </a:lvl1pPr>
          </a:lstStyle>
          <a:p>
            <a:fld id="{C4A31758-163C-4FB4-8683-D956A70D5FE7}" type="datetime1">
              <a:rPr lang="en-US" smtClean="0"/>
              <a:t>3/15/2023</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tx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tx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tx1"/>
        </a:buClr>
        <a:buSzPct val="80000"/>
        <a:buFont typeface="Corbel" pitchFamily="34" charset="0"/>
        <a:buChar char="•"/>
        <a:defRPr sz="2200" kern="1200">
          <a:solidFill>
            <a:schemeClr val="tx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2000" kern="1200">
          <a:solidFill>
            <a:schemeClr val="tx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800" kern="1200">
          <a:solidFill>
            <a:schemeClr val="tx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4796909B-00B2-F706-799C-C4F1262C0C97}"/>
              </a:ext>
            </a:extLst>
          </p:cNvPr>
          <p:cNvSpPr/>
          <p:nvPr/>
        </p:nvSpPr>
        <p:spPr>
          <a:xfrm>
            <a:off x="1452990" y="1266631"/>
            <a:ext cx="8877300" cy="4648200"/>
          </a:xfrm>
          <a:prstGeom prst="roundRect">
            <a:avLst/>
          </a:prstGeom>
          <a:solidFill>
            <a:schemeClr val="accent4">
              <a:tint val="55000"/>
              <a:satMod val="130000"/>
              <a:alpha val="75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fr-CM" dirty="0"/>
          </a:p>
        </p:txBody>
      </p:sp>
      <p:sp>
        <p:nvSpPr>
          <p:cNvPr id="2" name="Titre 1"/>
          <p:cNvSpPr>
            <a:spLocks noGrp="1"/>
          </p:cNvSpPr>
          <p:nvPr>
            <p:ph type="ctrTitle"/>
          </p:nvPr>
        </p:nvSpPr>
        <p:spPr>
          <a:xfrm>
            <a:off x="1109980" y="882376"/>
            <a:ext cx="9966960" cy="1753946"/>
          </a:xfrm>
        </p:spPr>
        <p:txBody>
          <a:bodyPr/>
          <a:lstStyle/>
          <a:p>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Phone holder.</a:t>
            </a:r>
          </a:p>
        </p:txBody>
      </p:sp>
      <p:sp>
        <p:nvSpPr>
          <p:cNvPr id="3" name="Sous-titre 2"/>
          <p:cNvSpPr>
            <a:spLocks noGrp="1"/>
          </p:cNvSpPr>
          <p:nvPr>
            <p:ph type="subTitle" idx="1"/>
          </p:nvPr>
        </p:nvSpPr>
        <p:spPr>
          <a:xfrm>
            <a:off x="1709530" y="3526972"/>
            <a:ext cx="8767860" cy="2220686"/>
          </a:xfrm>
        </p:spPr>
        <p:txBody>
          <a:bodyPr>
            <a:normAutofit lnSpcReduction="10000"/>
          </a:bodyPr>
          <a:lstStyle/>
          <a:p>
            <a:r>
              <a:rPr lang="fr-CM" sz="2800" u="sng" dirty="0">
                <a:solidFill>
                  <a:srgbClr val="002060"/>
                </a:solidFill>
                <a:effectLst>
                  <a:outerShdw blurRad="38100" dist="38100" dir="2700000" algn="tl">
                    <a:srgbClr val="000000">
                      <a:alpha val="43137"/>
                    </a:srgbClr>
                  </a:outerShdw>
                </a:effectLst>
                <a:latin typeface="Forte" panose="03060902040502070203" pitchFamily="66" charset="0"/>
                <a:cs typeface="Times New Roman" panose="02020603050405020304" pitchFamily="18" charset="0"/>
              </a:rPr>
              <a:t>KCK Enterprise</a:t>
            </a:r>
          </a:p>
          <a:p>
            <a:pPr algn="l"/>
            <a:r>
              <a:rPr lang="fr-CM" dirty="0">
                <a:latin typeface="Times New Roman" panose="02020603050405020304" pitchFamily="18" charset="0"/>
                <a:cs typeface="Times New Roman" panose="02020603050405020304" pitchFamily="18" charset="0"/>
              </a:rPr>
              <a:t>By :</a:t>
            </a:r>
          </a:p>
          <a:p>
            <a:pPr marL="342900" indent="-342900" algn="l">
              <a:buFont typeface="Wingdings" panose="05000000000000000000" pitchFamily="2" charset="2"/>
              <a:buChar char="§"/>
            </a:pPr>
            <a:r>
              <a:rPr lang="fr-CM" dirty="0">
                <a:latin typeface="Times New Roman" panose="02020603050405020304" pitchFamily="18" charset="0"/>
                <a:cs typeface="Times New Roman" panose="02020603050405020304" pitchFamily="18" charset="0"/>
              </a:rPr>
              <a:t>NGUEKO TCHINDEU Karl Friedrich.</a:t>
            </a:r>
          </a:p>
          <a:p>
            <a:pPr marL="342900" indent="-342900" algn="l">
              <a:buFont typeface="Wingdings" panose="05000000000000000000" pitchFamily="2" charset="2"/>
              <a:buChar char="§"/>
            </a:pPr>
            <a:r>
              <a:rPr lang="fr-CM" dirty="0">
                <a:latin typeface="Times New Roman" panose="02020603050405020304" pitchFamily="18" charset="0"/>
                <a:cs typeface="Times New Roman" panose="02020603050405020304" pitchFamily="18" charset="0"/>
              </a:rPr>
              <a:t>KAPNANG KETCHEZEU Johan Lael.</a:t>
            </a:r>
          </a:p>
          <a:p>
            <a:pPr marL="342900" indent="-342900" algn="l">
              <a:buFont typeface="Wingdings" panose="05000000000000000000" pitchFamily="2" charset="2"/>
              <a:buChar char="§"/>
            </a:pPr>
            <a:r>
              <a:rPr lang="fr-CM" dirty="0">
                <a:latin typeface="Times New Roman" panose="02020603050405020304" pitchFamily="18" charset="0"/>
                <a:cs typeface="Times New Roman" panose="02020603050405020304" pitchFamily="18" charset="0"/>
              </a:rPr>
              <a:t>AYENG OWONO Gladys-Darcell.</a:t>
            </a:r>
          </a:p>
          <a:p>
            <a:pPr algn="l"/>
            <a:endParaRPr lang="en-US" dirty="0"/>
          </a:p>
        </p:txBody>
      </p:sp>
      <p:sp>
        <p:nvSpPr>
          <p:cNvPr id="4" name="Espace réservé du numéro de diapositive 3"/>
          <p:cNvSpPr>
            <a:spLocks noGrp="1"/>
          </p:cNvSpPr>
          <p:nvPr>
            <p:ph type="sldNum" sz="quarter" idx="12"/>
          </p:nvPr>
        </p:nvSpPr>
        <p:spPr/>
        <p:txBody>
          <a:bodyPr/>
          <a:lstStyle/>
          <a:p>
            <a:fld id="{4FAB73BC-B049-4115-A692-8D63A059BFB8}" type="slidenum">
              <a:rPr lang="en-US" sz="3200" smtClean="0"/>
              <a:pPr/>
              <a:t>1</a:t>
            </a:fld>
            <a:endParaRPr lang="en-US" sz="3200" dirty="0"/>
          </a:p>
        </p:txBody>
      </p:sp>
    </p:spTree>
    <p:extLst>
      <p:ext uri="{BB962C8B-B14F-4D97-AF65-F5344CB8AC3E}">
        <p14:creationId xmlns:p14="http://schemas.microsoft.com/office/powerpoint/2010/main" val="42741773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a:blip r:embed="rId2"/>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   Environmental Effects</a:t>
            </a:r>
          </a:p>
        </p:txBody>
      </p:sp>
      <p:sp>
        <p:nvSpPr>
          <p:cNvPr id="3" name="Espace réservé du contenu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The materials we deal with to fabricate the Phone holder are;</a:t>
            </a:r>
          </a:p>
          <a:p>
            <a:pPr marL="45720" indent="0">
              <a:buNone/>
            </a:pPr>
            <a:endParaRPr lang="en-US" sz="2400" dirty="0">
              <a:latin typeface="Times New Roman" panose="02020603050405020304" pitchFamily="18" charset="0"/>
              <a:cs typeface="Times New Roman" panose="02020603050405020304" pitchFamily="18" charset="0"/>
            </a:endParaRPr>
          </a:p>
          <a:p>
            <a:pPr lvl="2"/>
            <a:r>
              <a:rPr lang="en-US" sz="2400" dirty="0">
                <a:latin typeface="Times New Roman" panose="02020603050405020304" pitchFamily="18" charset="0"/>
                <a:cs typeface="Times New Roman" panose="02020603050405020304" pitchFamily="18" charset="0"/>
              </a:rPr>
              <a:t>100% recycled materials.</a:t>
            </a:r>
          </a:p>
          <a:p>
            <a:pPr lvl="2"/>
            <a:r>
              <a:rPr lang="en-US" sz="2400" dirty="0">
                <a:latin typeface="Times New Roman" panose="02020603050405020304" pitchFamily="18" charset="0"/>
                <a:cs typeface="Times New Roman" panose="02020603050405020304" pitchFamily="18" charset="0"/>
              </a:rPr>
              <a:t>Wood is used naturally(not with chemicals).</a:t>
            </a:r>
          </a:p>
        </p:txBody>
      </p:sp>
      <p:sp>
        <p:nvSpPr>
          <p:cNvPr id="4" name="Espace réservé du numéro de diapositive 3"/>
          <p:cNvSpPr>
            <a:spLocks noGrp="1"/>
          </p:cNvSpPr>
          <p:nvPr>
            <p:ph type="sldNum" sz="quarter" idx="12"/>
          </p:nvPr>
        </p:nvSpPr>
        <p:spPr/>
        <p:txBody>
          <a:bodyPr/>
          <a:lstStyle/>
          <a:p>
            <a:fld id="{4FAB73BC-B049-4115-A692-8D63A059BFB8}" type="slidenum">
              <a:rPr lang="en-US" smtClean="0"/>
              <a:t>10</a:t>
            </a:fld>
            <a:endParaRPr lang="en-US" dirty="0"/>
          </a:p>
        </p:txBody>
      </p:sp>
    </p:spTree>
    <p:extLst>
      <p:ext uri="{BB962C8B-B14F-4D97-AF65-F5344CB8AC3E}">
        <p14:creationId xmlns:p14="http://schemas.microsoft.com/office/powerpoint/2010/main" val="41823377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fr-CM"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   FAILURES</a:t>
            </a:r>
            <a:endPar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Espace réservé du contenu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The first and most damaging failure we had was of mis dimensioning. We had mis dimensioned our pieces which made them smaller than we had anticipated.</a:t>
            </a:r>
          </a:p>
          <a:p>
            <a:r>
              <a:rPr lang="en-US" dirty="0">
                <a:latin typeface="Times New Roman" panose="02020603050405020304" pitchFamily="18" charset="0"/>
                <a:cs typeface="Times New Roman" panose="02020603050405020304" pitchFamily="18" charset="0"/>
              </a:rPr>
              <a:t>The second failure we experienced was the type of motor we wanted and the adaptation to our phone holder.</a:t>
            </a:r>
          </a:p>
          <a:p>
            <a:pPr lvl="1"/>
            <a:r>
              <a:rPr lang="en-US" dirty="0">
                <a:latin typeface="Times New Roman" panose="02020603050405020304" pitchFamily="18" charset="0"/>
                <a:cs typeface="Times New Roman" panose="02020603050405020304" pitchFamily="18" charset="0"/>
              </a:rPr>
              <a:t>Initially we wanted a rotating motor so we thought of a small DC 12V motor be we did not have the funds to acquire it neither did we know how to  make a circuit with it.</a:t>
            </a:r>
          </a:p>
          <a:p>
            <a:pPr lvl="1"/>
            <a:r>
              <a:rPr lang="en-US" dirty="0">
                <a:latin typeface="Times New Roman" panose="02020603050405020304" pitchFamily="18" charset="0"/>
                <a:cs typeface="Times New Roman" panose="02020603050405020304" pitchFamily="18" charset="0"/>
              </a:rPr>
              <a:t>Our only option left was our stepper motor. The inconvenience with this was that it was too large so we needed much material in order for it to be contained and there was the inconvenience of the sphere which could displaced the motor and circuit if we wanted the motor to rotate the circuit.</a:t>
            </a:r>
          </a:p>
          <a:p>
            <a:pPr marL="274320" lvl="1" indent="0">
              <a:buNone/>
            </a:pPr>
            <a:endParaRPr lang="en-US" dirty="0">
              <a:latin typeface="Times New Roman" panose="02020603050405020304" pitchFamily="18" charset="0"/>
              <a:cs typeface="Times New Roman" panose="02020603050405020304" pitchFamily="18" charset="0"/>
            </a:endParaRPr>
          </a:p>
          <a:p>
            <a:pPr marL="274320" lvl="1" indent="0">
              <a:buNone/>
            </a:pPr>
            <a:r>
              <a:rPr lang="en-US" dirty="0">
                <a:latin typeface="Times New Roman" panose="02020603050405020304" pitchFamily="18" charset="0"/>
                <a:cs typeface="Times New Roman" panose="02020603050405020304" pitchFamily="18" charset="0"/>
              </a:rPr>
              <a:t>Our remedy to was to put the stepper motor in the sphere costing once again much material</a:t>
            </a:r>
          </a:p>
        </p:txBody>
      </p:sp>
      <p:sp>
        <p:nvSpPr>
          <p:cNvPr id="4" name="Espace réservé du numéro de diapositive 3"/>
          <p:cNvSpPr>
            <a:spLocks noGrp="1"/>
          </p:cNvSpPr>
          <p:nvPr>
            <p:ph type="sldNum" sz="quarter" idx="12"/>
          </p:nvPr>
        </p:nvSpPr>
        <p:spPr/>
        <p:txBody>
          <a:bodyPr/>
          <a:lstStyle/>
          <a:p>
            <a:fld id="{4FAB73BC-B049-4115-A692-8D63A059BFB8}" type="slidenum">
              <a:rPr lang="en-US" smtClean="0"/>
              <a:t>11</a:t>
            </a:fld>
            <a:endParaRPr lang="en-US" dirty="0"/>
          </a:p>
        </p:txBody>
      </p:sp>
    </p:spTree>
    <p:extLst>
      <p:ext uri="{BB962C8B-B14F-4D97-AF65-F5344CB8AC3E}">
        <p14:creationId xmlns:p14="http://schemas.microsoft.com/office/powerpoint/2010/main" val="6294390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79BB3-3F68-7BBD-CEAB-C0AC9E08BF5F}"/>
              </a:ext>
            </a:extLst>
          </p:cNvPr>
          <p:cNvSpPr>
            <a:spLocks noGrp="1"/>
          </p:cNvSpPr>
          <p:nvPr>
            <p:ph type="title"/>
          </p:nvPr>
        </p:nvSpPr>
        <p:spPr/>
        <p:txBody>
          <a:bodyPr/>
          <a:lstStyle/>
          <a:p>
            <a:pPr algn="ctr"/>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THANKINGS</a:t>
            </a:r>
            <a:endParaRPr lang="fr-CM"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516D79C-F3BF-77FE-F4AA-76122AF71DE3}"/>
              </a:ext>
            </a:extLst>
          </p:cNvPr>
          <p:cNvSpPr>
            <a:spLocks noGrp="1"/>
          </p:cNvSpPr>
          <p:nvPr>
            <p:ph idx="1"/>
          </p:nvPr>
        </p:nvSpPr>
        <p:spPr/>
        <p:txBody>
          <a:bodyPr/>
          <a:lstStyle/>
          <a:p>
            <a:pPr marL="45720" indent="0">
              <a:buNone/>
            </a:pPr>
            <a:r>
              <a:rPr lang="en-US" dirty="0"/>
              <a:t>We want to specially thank</a:t>
            </a:r>
          </a:p>
          <a:p>
            <a:r>
              <a:rPr lang="en-US" dirty="0"/>
              <a:t>M. Aurelien for his active support in providing material for printing our pieces</a:t>
            </a:r>
          </a:p>
          <a:p>
            <a:r>
              <a:rPr lang="en-US" dirty="0"/>
              <a:t>M. Mohamed for his active support in laser cutting our base</a:t>
            </a:r>
          </a:p>
          <a:p>
            <a:r>
              <a:rPr lang="en-US" dirty="0"/>
              <a:t>Elder Parfait for following the progress of our project.</a:t>
            </a:r>
            <a:endParaRPr lang="fr-CM" dirty="0"/>
          </a:p>
        </p:txBody>
      </p:sp>
      <p:sp>
        <p:nvSpPr>
          <p:cNvPr id="4" name="Slide Number Placeholder 3">
            <a:extLst>
              <a:ext uri="{FF2B5EF4-FFF2-40B4-BE49-F238E27FC236}">
                <a16:creationId xmlns:a16="http://schemas.microsoft.com/office/drawing/2014/main" id="{1AE7B178-7251-02F6-569A-785A693D593C}"/>
              </a:ext>
            </a:extLst>
          </p:cNvPr>
          <p:cNvSpPr>
            <a:spLocks noGrp="1"/>
          </p:cNvSpPr>
          <p:nvPr>
            <p:ph type="sldNum" sz="quarter" idx="12"/>
          </p:nvPr>
        </p:nvSpPr>
        <p:spPr/>
        <p:txBody>
          <a:bodyPr/>
          <a:lstStyle/>
          <a:p>
            <a:fld id="{4FAB73BC-B049-4115-A692-8D63A059BFB8}" type="slidenum">
              <a:rPr lang="en-US" smtClean="0"/>
              <a:t>12</a:t>
            </a:fld>
            <a:endParaRPr lang="en-US" dirty="0"/>
          </a:p>
        </p:txBody>
      </p:sp>
    </p:spTree>
    <p:extLst>
      <p:ext uri="{BB962C8B-B14F-4D97-AF65-F5344CB8AC3E}">
        <p14:creationId xmlns:p14="http://schemas.microsoft.com/office/powerpoint/2010/main" val="13864981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35765F7D-C1BD-BF08-D943-836F80F7D79D}"/>
              </a:ext>
            </a:extLst>
          </p:cNvPr>
          <p:cNvSpPr/>
          <p:nvPr/>
        </p:nvSpPr>
        <p:spPr>
          <a:xfrm>
            <a:off x="0" y="178117"/>
            <a:ext cx="3905250" cy="1000125"/>
          </a:xfrm>
          <a:prstGeom prst="roundRect">
            <a:avLst/>
          </a:prstGeom>
          <a:solidFill>
            <a:schemeClr val="accent4">
              <a:tint val="55000"/>
              <a:satMod val="130000"/>
              <a:alpha val="80000"/>
            </a:schemeClr>
          </a:solidFill>
        </p:spPr>
        <p:style>
          <a:lnRef idx="1">
            <a:schemeClr val="accent4"/>
          </a:lnRef>
          <a:fillRef idx="2">
            <a:schemeClr val="accent4"/>
          </a:fillRef>
          <a:effectRef idx="1">
            <a:schemeClr val="accent4"/>
          </a:effectRef>
          <a:fontRef idx="minor">
            <a:schemeClr val="dk1"/>
          </a:fontRef>
        </p:style>
        <p:txBody>
          <a:bodyPr rtlCol="0" anchor="ctr"/>
          <a:lstStyle/>
          <a:p>
            <a:pPr algn="ctr"/>
            <a:endParaRPr lang="fr-CM" dirty="0"/>
          </a:p>
        </p:txBody>
      </p:sp>
      <p:sp>
        <p:nvSpPr>
          <p:cNvPr id="5" name="Rectangle: Rounded Corners 4">
            <a:extLst>
              <a:ext uri="{FF2B5EF4-FFF2-40B4-BE49-F238E27FC236}">
                <a16:creationId xmlns:a16="http://schemas.microsoft.com/office/drawing/2014/main" id="{B2ADC757-9F26-7853-A2CB-22333175F5F7}"/>
              </a:ext>
            </a:extLst>
          </p:cNvPr>
          <p:cNvSpPr/>
          <p:nvPr/>
        </p:nvSpPr>
        <p:spPr>
          <a:xfrm>
            <a:off x="1466849" y="5643562"/>
            <a:ext cx="9429750" cy="110490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fr-CM" dirty="0"/>
          </a:p>
        </p:txBody>
      </p:sp>
      <p:sp>
        <p:nvSpPr>
          <p:cNvPr id="2" name="Titre 1"/>
          <p:cNvSpPr>
            <a:spLocks noGrp="1"/>
          </p:cNvSpPr>
          <p:nvPr>
            <p:ph type="title"/>
          </p:nvPr>
        </p:nvSpPr>
        <p:spPr>
          <a:xfrm>
            <a:off x="85725" y="0"/>
            <a:ext cx="3905250" cy="1356360"/>
          </a:xfrm>
        </p:spPr>
        <p:txBody>
          <a:bodyPr/>
          <a:lstStyle/>
          <a:p>
            <a:r>
              <a:rPr lang="fr-CM"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endPar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Espace réservé du contenu 2"/>
          <p:cNvSpPr>
            <a:spLocks noGrp="1"/>
          </p:cNvSpPr>
          <p:nvPr>
            <p:ph idx="1"/>
          </p:nvPr>
        </p:nvSpPr>
        <p:spPr>
          <a:xfrm>
            <a:off x="1245289" y="5748337"/>
            <a:ext cx="9872871" cy="1000125"/>
          </a:xfrm>
        </p:spPr>
        <p:txBody>
          <a:bodyPr/>
          <a:lstStyle/>
          <a:p>
            <a:r>
              <a:rPr lang="en-US" dirty="0">
                <a:latin typeface="Times New Roman" panose="02020603050405020304" pitchFamily="18" charset="0"/>
                <a:cs typeface="Times New Roman" panose="02020603050405020304" pitchFamily="18" charset="0"/>
              </a:rPr>
              <a:t>Our phone holder is an optimized piece and if purchased, it is guaranteed to give you an adjustable angle of view of your phone without any strain in adjusting.</a:t>
            </a:r>
          </a:p>
        </p:txBody>
      </p:sp>
      <p:sp>
        <p:nvSpPr>
          <p:cNvPr id="4" name="Espace réservé du numéro de diapositive 3"/>
          <p:cNvSpPr>
            <a:spLocks noGrp="1"/>
          </p:cNvSpPr>
          <p:nvPr>
            <p:ph type="sldNum" sz="quarter" idx="12"/>
          </p:nvPr>
        </p:nvSpPr>
        <p:spPr/>
        <p:txBody>
          <a:bodyPr/>
          <a:lstStyle/>
          <a:p>
            <a:fld id="{4FAB73BC-B049-4115-A692-8D63A059BFB8}" type="slidenum">
              <a:rPr lang="en-US" smtClean="0"/>
              <a:t>13</a:t>
            </a:fld>
            <a:endParaRPr lang="en-US" dirty="0"/>
          </a:p>
        </p:txBody>
      </p:sp>
    </p:spTree>
    <p:extLst>
      <p:ext uri="{BB962C8B-B14F-4D97-AF65-F5344CB8AC3E}">
        <p14:creationId xmlns:p14="http://schemas.microsoft.com/office/powerpoint/2010/main" val="10368928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en-US"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Summary</a:t>
            </a:r>
          </a:p>
        </p:txBody>
      </p:sp>
      <p:sp>
        <p:nvSpPr>
          <p:cNvPr id="3" name="Espace réservé du contenu 2"/>
          <p:cNvSpPr>
            <a:spLocks noGrp="1"/>
          </p:cNvSpPr>
          <p:nvPr>
            <p:ph idx="1"/>
          </p:nvPr>
        </p:nvSpPr>
        <p:spPr/>
        <p:txBody>
          <a:bodyPr>
            <a:normAutofit/>
          </a:bodyPr>
          <a:lstStyle/>
          <a:p>
            <a:pPr marL="502920" indent="-457200">
              <a:buFont typeface="+mj-lt"/>
              <a:buAutoNum type="alphaUcPeriod"/>
            </a:pPr>
            <a:r>
              <a:rPr lang="fr-CM" dirty="0">
                <a:latin typeface="Times New Roman" panose="02020603050405020304" pitchFamily="18" charset="0"/>
                <a:cs typeface="Times New Roman" panose="02020603050405020304" pitchFamily="18" charset="0"/>
              </a:rPr>
              <a:t>INTRODUCTION.</a:t>
            </a:r>
          </a:p>
          <a:p>
            <a:pPr marL="502920" indent="-457200">
              <a:buFont typeface="+mj-lt"/>
              <a:buAutoNum type="alphaUcPeriod"/>
            </a:pPr>
            <a:r>
              <a:rPr lang="fr-CM" dirty="0">
                <a:latin typeface="Times New Roman" panose="02020603050405020304" pitchFamily="18" charset="0"/>
                <a:cs typeface="Times New Roman" panose="02020603050405020304" pitchFamily="18" charset="0"/>
              </a:rPr>
              <a:t>CONCEPTION.</a:t>
            </a:r>
          </a:p>
          <a:p>
            <a:pPr marL="502920" indent="-457200">
              <a:buFont typeface="+mj-lt"/>
              <a:buAutoNum type="alphaUcPeriod"/>
            </a:pPr>
            <a:r>
              <a:rPr lang="en-US" dirty="0">
                <a:latin typeface="Times New Roman" panose="02020603050405020304" pitchFamily="18" charset="0"/>
                <a:cs typeface="Times New Roman" panose="02020603050405020304" pitchFamily="18" charset="0"/>
              </a:rPr>
              <a:t>FUNCTIONS.</a:t>
            </a:r>
          </a:p>
          <a:p>
            <a:pPr marL="502920" indent="-457200">
              <a:buFont typeface="+mj-lt"/>
              <a:buAutoNum type="alphaUcPeriod"/>
            </a:pPr>
            <a:r>
              <a:rPr lang="en-US" dirty="0">
                <a:latin typeface="Times New Roman" panose="02020603050405020304" pitchFamily="18" charset="0"/>
                <a:cs typeface="Times New Roman" panose="02020603050405020304" pitchFamily="18" charset="0"/>
              </a:rPr>
              <a:t>EXPENSES.</a:t>
            </a:r>
          </a:p>
          <a:p>
            <a:pPr marL="502920" indent="-457200">
              <a:buFont typeface="+mj-lt"/>
              <a:buAutoNum type="alphaUcPeriod"/>
            </a:pPr>
            <a:r>
              <a:rPr lang="en-US" dirty="0">
                <a:latin typeface="Times New Roman" panose="02020603050405020304" pitchFamily="18" charset="0"/>
                <a:cs typeface="Times New Roman" panose="02020603050405020304" pitchFamily="18" charset="0"/>
              </a:rPr>
              <a:t>Betting on the market.</a:t>
            </a:r>
          </a:p>
          <a:p>
            <a:pPr marL="502920" indent="-457200">
              <a:buFont typeface="+mj-lt"/>
              <a:buAutoNum type="alphaUcPeriod"/>
            </a:pPr>
            <a:r>
              <a:rPr lang="en-US" dirty="0">
                <a:latin typeface="Times New Roman" panose="02020603050405020304" pitchFamily="18" charset="0"/>
                <a:cs typeface="Times New Roman" panose="02020603050405020304" pitchFamily="18" charset="0"/>
              </a:rPr>
              <a:t>Environmental Effects.</a:t>
            </a:r>
          </a:p>
          <a:p>
            <a:pPr marL="502920" indent="-457200">
              <a:buFont typeface="+mj-lt"/>
              <a:buAutoNum type="alphaUcPeriod"/>
            </a:pPr>
            <a:r>
              <a:rPr lang="fr-CM" dirty="0">
                <a:latin typeface="Times New Roman" panose="02020603050405020304" pitchFamily="18" charset="0"/>
                <a:cs typeface="Times New Roman" panose="02020603050405020304" pitchFamily="18" charset="0"/>
              </a:rPr>
              <a:t> FAILURES.</a:t>
            </a:r>
            <a:endParaRPr lang="en-US" dirty="0">
              <a:latin typeface="Times New Roman" panose="02020603050405020304" pitchFamily="18" charset="0"/>
              <a:cs typeface="Times New Roman" panose="02020603050405020304" pitchFamily="18" charset="0"/>
            </a:endParaRPr>
          </a:p>
          <a:p>
            <a:pPr marL="502920" indent="-457200">
              <a:buFont typeface="+mj-lt"/>
              <a:buAutoNum type="alphaUcPeriod"/>
            </a:pPr>
            <a:r>
              <a:rPr lang="fr-CM" dirty="0">
                <a:latin typeface="Times New Roman" panose="02020603050405020304" pitchFamily="18" charset="0"/>
                <a:cs typeface="Times New Roman" panose="02020603050405020304" pitchFamily="18" charset="0"/>
              </a:rPr>
              <a:t>CONCLUSION.</a:t>
            </a:r>
            <a:endParaRPr lang="en-US" dirty="0">
              <a:latin typeface="Times New Roman" panose="02020603050405020304" pitchFamily="18" charset="0"/>
              <a:cs typeface="Times New Roman" panose="02020603050405020304" pitchFamily="18" charset="0"/>
            </a:endParaRPr>
          </a:p>
        </p:txBody>
      </p:sp>
      <p:sp>
        <p:nvSpPr>
          <p:cNvPr id="4" name="Espace réservé du numéro de diapositive 3"/>
          <p:cNvSpPr>
            <a:spLocks noGrp="1"/>
          </p:cNvSpPr>
          <p:nvPr>
            <p:ph type="sldNum" sz="quarter" idx="12"/>
          </p:nvPr>
        </p:nvSpPr>
        <p:spPr/>
        <p:txBody>
          <a:bodyPr/>
          <a:lstStyle/>
          <a:p>
            <a:fld id="{4FAB73BC-B049-4115-A692-8D63A059BFB8}" type="slidenum">
              <a:rPr lang="en-US" sz="3200" smtClean="0"/>
              <a:t>2</a:t>
            </a:fld>
            <a:endParaRPr lang="en-US" sz="3200" dirty="0"/>
          </a:p>
        </p:txBody>
      </p:sp>
    </p:spTree>
    <p:extLst>
      <p:ext uri="{BB962C8B-B14F-4D97-AF65-F5344CB8AC3E}">
        <p14:creationId xmlns:p14="http://schemas.microsoft.com/office/powerpoint/2010/main" val="7383953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fr-CM"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   INTRODUCTION</a:t>
            </a:r>
            <a:endPar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Espace réservé du contenu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The Phone Holder was imagined and designed to permit free and easier movement (rotation) of a phone.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Our objective was to achieve that goal, make it possible in the simplest way it can be.</a:t>
            </a:r>
          </a:p>
          <a:p>
            <a:endParaRPr lang="fr-CM"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issues was to attempt the project and acquired knowledge from it.</a:t>
            </a:r>
          </a:p>
        </p:txBody>
      </p:sp>
      <p:sp>
        <p:nvSpPr>
          <p:cNvPr id="4" name="Espace réservé du numéro de diapositive 3"/>
          <p:cNvSpPr>
            <a:spLocks noGrp="1"/>
          </p:cNvSpPr>
          <p:nvPr>
            <p:ph type="sldNum" sz="quarter" idx="12"/>
          </p:nvPr>
        </p:nvSpPr>
        <p:spPr/>
        <p:txBody>
          <a:bodyPr/>
          <a:lstStyle/>
          <a:p>
            <a:fld id="{4FAB73BC-B049-4115-A692-8D63A059BFB8}" type="slidenum">
              <a:rPr lang="en-US" sz="3200" smtClean="0"/>
              <a:t>3</a:t>
            </a:fld>
            <a:endParaRPr lang="en-US" sz="3200" dirty="0"/>
          </a:p>
        </p:txBody>
      </p:sp>
    </p:spTree>
    <p:extLst>
      <p:ext uri="{BB962C8B-B14F-4D97-AF65-F5344CB8AC3E}">
        <p14:creationId xmlns:p14="http://schemas.microsoft.com/office/powerpoint/2010/main" val="313187370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fr-CM"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  CONCEPTION.</a:t>
            </a:r>
            <a:endPar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Espace réservé du contenu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So far as we went, we did the following;</a:t>
            </a:r>
          </a:p>
          <a:p>
            <a:pPr marL="45720" indent="0">
              <a:buNone/>
            </a:pPr>
            <a:endParaRPr lang="en-US" dirty="0">
              <a:latin typeface="Times New Roman" panose="02020603050405020304" pitchFamily="18" charset="0"/>
              <a:cs typeface="Times New Roman" panose="02020603050405020304" pitchFamily="18" charset="0"/>
            </a:endParaRPr>
          </a:p>
          <a:p>
            <a:pPr lvl="1">
              <a:lnSpc>
                <a:spcPct val="150000"/>
              </a:lnSpc>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Drawn the mock-up(phone holder) and realize it using the 3D printer in the FABLAB.  « MEC »</a:t>
            </a:r>
          </a:p>
          <a:p>
            <a:pPr lvl="1">
              <a:lnSpc>
                <a:spcPct val="150000"/>
              </a:lnSpc>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Done the electrical connection of the phone holder. « EEE »</a:t>
            </a:r>
          </a:p>
          <a:p>
            <a:pPr lvl="1">
              <a:lnSpc>
                <a:spcPct val="150000"/>
              </a:lnSpc>
              <a:buFont typeface="Courier New" panose="02070309020205020404" pitchFamily="49" charset="0"/>
              <a:buChar char="o"/>
            </a:pPr>
            <a:r>
              <a:rPr lang="en-US" sz="2400" dirty="0">
                <a:latin typeface="Times New Roman" panose="02020603050405020304" pitchFamily="18" charset="0"/>
                <a:cs typeface="Times New Roman" panose="02020603050405020304" pitchFamily="18" charset="0"/>
              </a:rPr>
              <a:t>Wrote a code (or program) to control the stepper motor using a joystick in the IDE Arduino.  « MIA ».</a:t>
            </a:r>
          </a:p>
        </p:txBody>
      </p:sp>
      <p:sp>
        <p:nvSpPr>
          <p:cNvPr id="4" name="Espace réservé du numéro de diapositive 3"/>
          <p:cNvSpPr>
            <a:spLocks noGrp="1"/>
          </p:cNvSpPr>
          <p:nvPr>
            <p:ph type="sldNum" sz="quarter" idx="12"/>
          </p:nvPr>
        </p:nvSpPr>
        <p:spPr/>
        <p:txBody>
          <a:bodyPr/>
          <a:lstStyle/>
          <a:p>
            <a:fld id="{4FAB73BC-B049-4115-A692-8D63A059BFB8}" type="slidenum">
              <a:rPr lang="en-US" smtClean="0"/>
              <a:t>4</a:t>
            </a:fld>
            <a:endParaRPr lang="en-US" dirty="0"/>
          </a:p>
        </p:txBody>
      </p:sp>
    </p:spTree>
    <p:extLst>
      <p:ext uri="{BB962C8B-B14F-4D97-AF65-F5344CB8AC3E}">
        <p14:creationId xmlns:p14="http://schemas.microsoft.com/office/powerpoint/2010/main" val="1337607104"/>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fr-CM"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DOMAINS</a:t>
            </a:r>
            <a:endPar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Espace réservé du contenu 2"/>
          <p:cNvSpPr>
            <a:spLocks noGrp="1"/>
          </p:cNvSpPr>
          <p:nvPr>
            <p:ph idx="1"/>
          </p:nvPr>
        </p:nvSpPr>
        <p:spPr/>
        <p:txBody>
          <a:bodyPr/>
          <a:lstStyle/>
          <a:p>
            <a:r>
              <a:rPr lang="en-US" dirty="0"/>
              <a:t>MEO: Our project plan was design to start by the Structure in order to place the circuit and then implement the code.</a:t>
            </a:r>
          </a:p>
          <a:p>
            <a:pPr marL="45720" indent="0">
              <a:buNone/>
            </a:pPr>
            <a:endParaRPr lang="en-US" dirty="0"/>
          </a:p>
          <a:p>
            <a:r>
              <a:rPr lang="en-US" dirty="0"/>
              <a:t>MEC: Our phone holder is acts on the user for him/her to Aurelian hold his phone and adjust his angle of view without any strain using the joystick.</a:t>
            </a:r>
          </a:p>
          <a:p>
            <a:r>
              <a:rPr lang="en-US" dirty="0"/>
              <a:t>EEM: The base of our phone holder if made out of wood and its upper part is made of ABS.</a:t>
            </a:r>
          </a:p>
        </p:txBody>
      </p:sp>
      <p:sp>
        <p:nvSpPr>
          <p:cNvPr id="4" name="Espace réservé du numéro de diapositive 3"/>
          <p:cNvSpPr>
            <a:spLocks noGrp="1"/>
          </p:cNvSpPr>
          <p:nvPr>
            <p:ph type="sldNum" sz="quarter" idx="12"/>
          </p:nvPr>
        </p:nvSpPr>
        <p:spPr/>
        <p:txBody>
          <a:bodyPr/>
          <a:lstStyle/>
          <a:p>
            <a:fld id="{4FAB73BC-B049-4115-A692-8D63A059BFB8}" type="slidenum">
              <a:rPr lang="en-US" smtClean="0"/>
              <a:t>5</a:t>
            </a:fld>
            <a:endParaRPr lang="en-US" dirty="0"/>
          </a:p>
        </p:txBody>
      </p:sp>
      <p:pic>
        <p:nvPicPr>
          <p:cNvPr id="6" name="Picture 5">
            <a:extLst>
              <a:ext uri="{FF2B5EF4-FFF2-40B4-BE49-F238E27FC236}">
                <a16:creationId xmlns:a16="http://schemas.microsoft.com/office/drawing/2014/main" id="{7A87C171-9280-2A44-C4B2-E50E35828B30}"/>
              </a:ext>
            </a:extLst>
          </p:cNvPr>
          <p:cNvPicPr>
            <a:picLocks noChangeAspect="1"/>
          </p:cNvPicPr>
          <p:nvPr/>
        </p:nvPicPr>
        <p:blipFill>
          <a:blip r:embed="rId3"/>
          <a:stretch>
            <a:fillRect/>
          </a:stretch>
        </p:blipFill>
        <p:spPr>
          <a:xfrm>
            <a:off x="4838700" y="4546761"/>
            <a:ext cx="4095750" cy="199462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780546816"/>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04092-950A-AD97-38B3-8D78EAE22169}"/>
              </a:ext>
            </a:extLst>
          </p:cNvPr>
          <p:cNvSpPr>
            <a:spLocks noGrp="1"/>
          </p:cNvSpPr>
          <p:nvPr>
            <p:ph type="title"/>
          </p:nvPr>
        </p:nvSpPr>
        <p:spPr/>
        <p:txBody>
          <a:bodyPr/>
          <a:lstStyle/>
          <a:p>
            <a:pPr algn="ctr"/>
            <a:r>
              <a:rPr lang="fr-CM"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DOMAINS</a:t>
            </a:r>
            <a:endParaRPr lang="fr-CM" dirty="0"/>
          </a:p>
        </p:txBody>
      </p:sp>
      <p:sp>
        <p:nvSpPr>
          <p:cNvPr id="3" name="Content Placeholder 2">
            <a:extLst>
              <a:ext uri="{FF2B5EF4-FFF2-40B4-BE49-F238E27FC236}">
                <a16:creationId xmlns:a16="http://schemas.microsoft.com/office/drawing/2014/main" id="{7DDCDB9D-C3E3-3248-FC1D-51857F9C67C4}"/>
              </a:ext>
            </a:extLst>
          </p:cNvPr>
          <p:cNvSpPr>
            <a:spLocks noGrp="1"/>
          </p:cNvSpPr>
          <p:nvPr>
            <p:ph idx="1"/>
          </p:nvPr>
        </p:nvSpPr>
        <p:spPr/>
        <p:txBody>
          <a:bodyPr/>
          <a:lstStyle/>
          <a:p>
            <a:r>
              <a:rPr lang="en-US" dirty="0"/>
              <a:t>EEE: The joystick and motor are implemented using a circuit connected via Arduino and power by a 9V battery.</a:t>
            </a:r>
          </a:p>
          <a:p>
            <a:r>
              <a:rPr lang="en-US" dirty="0"/>
              <a:t>MIA: The joystick was programmed to make the motor rotate clockwise when it is shifted to the right and vice versa.</a:t>
            </a:r>
          </a:p>
        </p:txBody>
      </p:sp>
      <p:sp>
        <p:nvSpPr>
          <p:cNvPr id="4" name="Slide Number Placeholder 3">
            <a:extLst>
              <a:ext uri="{FF2B5EF4-FFF2-40B4-BE49-F238E27FC236}">
                <a16:creationId xmlns:a16="http://schemas.microsoft.com/office/drawing/2014/main" id="{E83F528A-E96E-778C-12F3-4E45406DF08D}"/>
              </a:ext>
            </a:extLst>
          </p:cNvPr>
          <p:cNvSpPr>
            <a:spLocks noGrp="1"/>
          </p:cNvSpPr>
          <p:nvPr>
            <p:ph type="sldNum" sz="quarter" idx="12"/>
          </p:nvPr>
        </p:nvSpPr>
        <p:spPr/>
        <p:txBody>
          <a:bodyPr/>
          <a:lstStyle/>
          <a:p>
            <a:fld id="{4FAB73BC-B049-4115-A692-8D63A059BFB8}" type="slidenum">
              <a:rPr lang="en-US" smtClean="0"/>
              <a:t>6</a:t>
            </a:fld>
            <a:endParaRPr lang="en-US" dirty="0"/>
          </a:p>
        </p:txBody>
      </p:sp>
      <p:pic>
        <p:nvPicPr>
          <p:cNvPr id="6" name="Picture 5">
            <a:extLst>
              <a:ext uri="{FF2B5EF4-FFF2-40B4-BE49-F238E27FC236}">
                <a16:creationId xmlns:a16="http://schemas.microsoft.com/office/drawing/2014/main" id="{E629C331-0889-0D82-0DCD-D0FF88C27A43}"/>
              </a:ext>
            </a:extLst>
          </p:cNvPr>
          <p:cNvPicPr>
            <a:picLocks noChangeAspect="1"/>
          </p:cNvPicPr>
          <p:nvPr/>
        </p:nvPicPr>
        <p:blipFill>
          <a:blip r:embed="rId3"/>
          <a:stretch>
            <a:fillRect/>
          </a:stretch>
        </p:blipFill>
        <p:spPr>
          <a:xfrm>
            <a:off x="6096000" y="3350001"/>
            <a:ext cx="4534533" cy="3238952"/>
          </a:xfrm>
          <a:prstGeom prst="rect">
            <a:avLst/>
          </a:prstGeom>
        </p:spPr>
      </p:pic>
    </p:spTree>
    <p:extLst>
      <p:ext uri="{BB962C8B-B14F-4D97-AF65-F5344CB8AC3E}">
        <p14:creationId xmlns:p14="http://schemas.microsoft.com/office/powerpoint/2010/main" val="2716032045"/>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   FUNCTIONS.</a:t>
            </a:r>
          </a:p>
        </p:txBody>
      </p:sp>
      <p:sp>
        <p:nvSpPr>
          <p:cNvPr id="3" name="Espace réservé du contenu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The phone holder  permits the user to execute free rotatory movement in the x- direction using the joystick.</a:t>
            </a:r>
          </a:p>
          <a:p>
            <a:r>
              <a:rPr lang="en-US" dirty="0">
                <a:latin typeface="Times New Roman" panose="02020603050405020304" pitchFamily="18" charset="0"/>
                <a:cs typeface="Times New Roman" panose="02020603050405020304" pitchFamily="18" charset="0"/>
              </a:rPr>
              <a:t>The z-movement is done manually by the user at the trunk level.</a:t>
            </a:r>
          </a:p>
        </p:txBody>
      </p:sp>
      <p:sp>
        <p:nvSpPr>
          <p:cNvPr id="4" name="Espace réservé du numéro de diapositive 3"/>
          <p:cNvSpPr>
            <a:spLocks noGrp="1"/>
          </p:cNvSpPr>
          <p:nvPr>
            <p:ph type="sldNum" sz="quarter" idx="12"/>
          </p:nvPr>
        </p:nvSpPr>
        <p:spPr/>
        <p:txBody>
          <a:bodyPr/>
          <a:lstStyle/>
          <a:p>
            <a:fld id="{4FAB73BC-B049-4115-A692-8D63A059BFB8}" type="slidenum">
              <a:rPr lang="en-US" smtClean="0"/>
              <a:t>7</a:t>
            </a:fld>
            <a:endParaRPr lang="en-US" dirty="0"/>
          </a:p>
        </p:txBody>
      </p:sp>
    </p:spTree>
    <p:extLst>
      <p:ext uri="{BB962C8B-B14F-4D97-AF65-F5344CB8AC3E}">
        <p14:creationId xmlns:p14="http://schemas.microsoft.com/office/powerpoint/2010/main" val="28694441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fr-CM"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   EXPENSES</a:t>
            </a:r>
            <a:endPar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 name="Espace réservé du numéro de diapositive 3"/>
          <p:cNvSpPr>
            <a:spLocks noGrp="1"/>
          </p:cNvSpPr>
          <p:nvPr>
            <p:ph type="sldNum" sz="quarter" idx="12"/>
          </p:nvPr>
        </p:nvSpPr>
        <p:spPr/>
        <p:txBody>
          <a:bodyPr/>
          <a:lstStyle/>
          <a:p>
            <a:fld id="{4FAB73BC-B049-4115-A692-8D63A059BFB8}" type="slidenum">
              <a:rPr lang="en-US" smtClean="0"/>
              <a:t>8</a:t>
            </a:fld>
            <a:endParaRPr lang="en-US" dirty="0"/>
          </a:p>
        </p:txBody>
      </p:sp>
      <p:sp>
        <p:nvSpPr>
          <p:cNvPr id="6" name="Espace réservé du contenu 5"/>
          <p:cNvSpPr>
            <a:spLocks noGrp="1"/>
          </p:cNvSpPr>
          <p:nvPr>
            <p:ph idx="1"/>
          </p:nvPr>
        </p:nvSpPr>
        <p:spPr>
          <a:xfrm>
            <a:off x="807522" y="5403273"/>
            <a:ext cx="10208349" cy="1068779"/>
          </a:xfrm>
        </p:spPr>
        <p:txBody>
          <a:bodyPr>
            <a:normAutofit fontScale="77500" lnSpcReduction="20000"/>
          </a:bodyPr>
          <a:lstStyle/>
          <a:p>
            <a:pPr marL="45720" indent="0" algn="ctr">
              <a:lnSpc>
                <a:spcPct val="120000"/>
              </a:lnSpc>
              <a:buNone/>
            </a:pPr>
            <a:r>
              <a:rPr lang="en-US" u="sng" dirty="0">
                <a:latin typeface="Times New Roman" panose="02020603050405020304" pitchFamily="18" charset="0"/>
                <a:cs typeface="Times New Roman" panose="02020603050405020304" pitchFamily="18" charset="0"/>
              </a:rPr>
              <a:t>NB</a:t>
            </a:r>
            <a:endParaRPr lang="en-US" dirty="0">
              <a:latin typeface="Times New Roman" panose="02020603050405020304" pitchFamily="18" charset="0"/>
              <a:cs typeface="Times New Roman" panose="02020603050405020304" pitchFamily="18" charset="0"/>
            </a:endParaRPr>
          </a:p>
          <a:p>
            <a:pPr>
              <a:lnSpc>
                <a:spcPct val="120000"/>
              </a:lnSpc>
            </a:pPr>
            <a:r>
              <a:rPr lang="en-US" dirty="0">
                <a:latin typeface="Times New Roman" panose="02020603050405020304" pitchFamily="18" charset="0"/>
                <a:cs typeface="Times New Roman" panose="02020603050405020304" pitchFamily="18" charset="0"/>
              </a:rPr>
              <a:t> We have not taking into account the time spent in the FABLAB, which is normally an hour or per day.</a:t>
            </a:r>
          </a:p>
        </p:txBody>
      </p:sp>
      <p:graphicFrame>
        <p:nvGraphicFramePr>
          <p:cNvPr id="7" name="Espace réservé du contenu 4"/>
          <p:cNvGraphicFramePr>
            <a:graphicFrameLocks/>
          </p:cNvGraphicFramePr>
          <p:nvPr>
            <p:extLst>
              <p:ext uri="{D42A27DB-BD31-4B8C-83A1-F6EECF244321}">
                <p14:modId xmlns:p14="http://schemas.microsoft.com/office/powerpoint/2010/main" val="122382881"/>
              </p:ext>
            </p:extLst>
          </p:nvPr>
        </p:nvGraphicFramePr>
        <p:xfrm>
          <a:off x="1143000" y="2057400"/>
          <a:ext cx="9872664" cy="3235960"/>
        </p:xfrm>
        <a:graphic>
          <a:graphicData uri="http://schemas.openxmlformats.org/drawingml/2006/table">
            <a:tbl>
              <a:tblPr firstRow="1" bandRow="1">
                <a:tableStyleId>{5C22544A-7EE6-4342-B048-85BDC9FD1C3A}</a:tableStyleId>
              </a:tblPr>
              <a:tblGrid>
                <a:gridCol w="3290888">
                  <a:extLst>
                    <a:ext uri="{9D8B030D-6E8A-4147-A177-3AD203B41FA5}">
                      <a16:colId xmlns:a16="http://schemas.microsoft.com/office/drawing/2014/main" val="20000"/>
                    </a:ext>
                  </a:extLst>
                </a:gridCol>
                <a:gridCol w="3290888">
                  <a:extLst>
                    <a:ext uri="{9D8B030D-6E8A-4147-A177-3AD203B41FA5}">
                      <a16:colId xmlns:a16="http://schemas.microsoft.com/office/drawing/2014/main" val="20001"/>
                    </a:ext>
                  </a:extLst>
                </a:gridCol>
                <a:gridCol w="3290888">
                  <a:extLst>
                    <a:ext uri="{9D8B030D-6E8A-4147-A177-3AD203B41FA5}">
                      <a16:colId xmlns:a16="http://schemas.microsoft.com/office/drawing/2014/main" val="20002"/>
                    </a:ext>
                  </a:extLst>
                </a:gridCol>
              </a:tblGrid>
              <a:tr h="370840">
                <a:tc>
                  <a:txBody>
                    <a:bodyPr/>
                    <a:lstStyle/>
                    <a:p>
                      <a:r>
                        <a:rPr lang="en-US" noProof="0" dirty="0">
                          <a:latin typeface="Times New Roman" panose="02020603050405020304" pitchFamily="18" charset="0"/>
                          <a:cs typeface="Times New Roman" panose="02020603050405020304" pitchFamily="18" charset="0"/>
                        </a:rPr>
                        <a:t>Requirements</a:t>
                      </a:r>
                    </a:p>
                  </a:txBody>
                  <a:tcPr/>
                </a:tc>
                <a:tc>
                  <a:txBody>
                    <a:bodyPr/>
                    <a:lstStyle/>
                    <a:p>
                      <a:r>
                        <a:rPr lang="en-US" noProof="0" dirty="0">
                          <a:latin typeface="Times New Roman" panose="02020603050405020304" pitchFamily="18" charset="0"/>
                          <a:cs typeface="Times New Roman" panose="02020603050405020304" pitchFamily="18" charset="0"/>
                        </a:rPr>
                        <a:t>Quantity</a:t>
                      </a:r>
                    </a:p>
                  </a:txBody>
                  <a:tcPr/>
                </a:tc>
                <a:tc>
                  <a:txBody>
                    <a:bodyPr/>
                    <a:lstStyle/>
                    <a:p>
                      <a:r>
                        <a:rPr lang="en-US" noProof="0" dirty="0">
                          <a:latin typeface="Times New Roman" panose="02020603050405020304" pitchFamily="18" charset="0"/>
                          <a:cs typeface="Times New Roman" panose="02020603050405020304" pitchFamily="18" charset="0"/>
                        </a:rPr>
                        <a:t>Price in</a:t>
                      </a:r>
                      <a:r>
                        <a:rPr lang="en-US" baseline="0" noProof="0" dirty="0">
                          <a:latin typeface="Times New Roman" panose="02020603050405020304" pitchFamily="18" charset="0"/>
                          <a:cs typeface="Times New Roman" panose="02020603050405020304" pitchFamily="18" charset="0"/>
                        </a:rPr>
                        <a:t> FCFA</a:t>
                      </a:r>
                      <a:endParaRPr lang="en-US" noProof="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370840">
                <a:tc>
                  <a:txBody>
                    <a:bodyPr/>
                    <a:lstStyle/>
                    <a:p>
                      <a:pPr marL="285750" indent="-285750">
                        <a:buFont typeface="Wingdings" panose="05000000000000000000" pitchFamily="2" charset="2"/>
                        <a:buChar char="§"/>
                      </a:pPr>
                      <a:r>
                        <a:rPr lang="en-US" noProof="0" dirty="0">
                          <a:latin typeface="Times New Roman" panose="02020603050405020304" pitchFamily="18" charset="0"/>
                          <a:cs typeface="Times New Roman" panose="02020603050405020304" pitchFamily="18" charset="0"/>
                        </a:rPr>
                        <a:t>Arduino UNO card</a:t>
                      </a:r>
                    </a:p>
                  </a:txBody>
                  <a:tcPr/>
                </a:tc>
                <a:tc>
                  <a:txBody>
                    <a:bodyPr/>
                    <a:lstStyle/>
                    <a:p>
                      <a:pPr marL="0" indent="0" algn="ctr">
                        <a:buFont typeface="Arial" panose="020B0604020202020204" pitchFamily="34" charset="0"/>
                        <a:buNone/>
                      </a:pPr>
                      <a:r>
                        <a:rPr lang="en-US" noProof="0" dirty="0">
                          <a:latin typeface="Times New Roman" panose="02020603050405020304" pitchFamily="18" charset="0"/>
                          <a:cs typeface="Times New Roman" panose="02020603050405020304" pitchFamily="18" charset="0"/>
                        </a:rPr>
                        <a:t>1</a:t>
                      </a:r>
                    </a:p>
                  </a:txBody>
                  <a:tcPr/>
                </a:tc>
                <a:tc>
                  <a:txBody>
                    <a:bodyPr/>
                    <a:lstStyle/>
                    <a:p>
                      <a:pPr algn="r"/>
                      <a:r>
                        <a:rPr lang="fr-CM" noProof="0" dirty="0">
                          <a:latin typeface="Times New Roman" panose="02020603050405020304" pitchFamily="18" charset="0"/>
                          <a:cs typeface="Times New Roman" panose="02020603050405020304" pitchFamily="18" charset="0"/>
                        </a:rPr>
                        <a:t>5000fcfa</a:t>
                      </a:r>
                      <a:endParaRPr lang="en-US" noProof="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370840">
                <a:tc>
                  <a:txBody>
                    <a:bodyPr/>
                    <a:lstStyle/>
                    <a:p>
                      <a:pPr marL="285750" indent="-285750">
                        <a:buFont typeface="Wingdings" panose="05000000000000000000" pitchFamily="2" charset="2"/>
                        <a:buChar char="§"/>
                      </a:pPr>
                      <a:r>
                        <a:rPr lang="en-US" noProof="0" dirty="0">
                          <a:latin typeface="Times New Roman" panose="02020603050405020304" pitchFamily="18" charset="0"/>
                          <a:cs typeface="Times New Roman" panose="02020603050405020304" pitchFamily="18" charset="0"/>
                        </a:rPr>
                        <a:t>Stepper</a:t>
                      </a:r>
                      <a:r>
                        <a:rPr lang="en-US" baseline="0" noProof="0" dirty="0">
                          <a:latin typeface="Times New Roman" panose="02020603050405020304" pitchFamily="18" charset="0"/>
                          <a:cs typeface="Times New Roman" panose="02020603050405020304" pitchFamily="18" charset="0"/>
                        </a:rPr>
                        <a:t> motor with its drive</a:t>
                      </a:r>
                      <a:endParaRPr lang="en-US" noProof="0" dirty="0">
                        <a:latin typeface="Times New Roman" panose="02020603050405020304" pitchFamily="18" charset="0"/>
                        <a:cs typeface="Times New Roman" panose="02020603050405020304" pitchFamily="18" charset="0"/>
                      </a:endParaRPr>
                    </a:p>
                  </a:txBody>
                  <a:tcPr/>
                </a:tc>
                <a:tc>
                  <a:txBody>
                    <a:bodyPr/>
                    <a:lstStyle/>
                    <a:p>
                      <a:pPr algn="ctr"/>
                      <a:r>
                        <a:rPr lang="en-US" noProof="0" dirty="0">
                          <a:latin typeface="Times New Roman" panose="02020603050405020304" pitchFamily="18" charset="0"/>
                          <a:cs typeface="Times New Roman" panose="02020603050405020304" pitchFamily="18" charset="0"/>
                        </a:rPr>
                        <a:t>1</a:t>
                      </a:r>
                    </a:p>
                  </a:txBody>
                  <a:tcPr/>
                </a:tc>
                <a:tc>
                  <a:txBody>
                    <a:bodyPr/>
                    <a:lstStyle/>
                    <a:p>
                      <a:pPr algn="r"/>
                      <a:r>
                        <a:rPr lang="fr-CM" noProof="0" dirty="0">
                          <a:latin typeface="Times New Roman" panose="02020603050405020304" pitchFamily="18" charset="0"/>
                          <a:cs typeface="Times New Roman" panose="02020603050405020304" pitchFamily="18" charset="0"/>
                        </a:rPr>
                        <a:t>4500fcfa</a:t>
                      </a:r>
                      <a:endParaRPr lang="en-US" noProof="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r h="370840">
                <a:tc>
                  <a:txBody>
                    <a:bodyPr/>
                    <a:lstStyle/>
                    <a:p>
                      <a:pPr marL="285750" indent="-285750">
                        <a:buFont typeface="Wingdings" panose="05000000000000000000" pitchFamily="2" charset="2"/>
                        <a:buChar char="§"/>
                      </a:pPr>
                      <a:r>
                        <a:rPr lang="en-US" noProof="0" dirty="0">
                          <a:latin typeface="Times New Roman" panose="02020603050405020304" pitchFamily="18" charset="0"/>
                          <a:cs typeface="Times New Roman" panose="02020603050405020304" pitchFamily="18" charset="0"/>
                        </a:rPr>
                        <a:t>Cables  (both male-female and male-male)</a:t>
                      </a:r>
                    </a:p>
                  </a:txBody>
                  <a:tcPr/>
                </a:tc>
                <a:tc>
                  <a:txBody>
                    <a:bodyPr/>
                    <a:lstStyle/>
                    <a:p>
                      <a:pPr algn="ctr"/>
                      <a:r>
                        <a:rPr lang="en-US" noProof="0" dirty="0">
                          <a:latin typeface="Times New Roman" panose="02020603050405020304" pitchFamily="18" charset="0"/>
                          <a:cs typeface="Times New Roman" panose="02020603050405020304" pitchFamily="18" charset="0"/>
                        </a:rPr>
                        <a:t>About</a:t>
                      </a:r>
                      <a:r>
                        <a:rPr lang="en-US" baseline="0" noProof="0" dirty="0">
                          <a:latin typeface="Times New Roman" panose="02020603050405020304" pitchFamily="18" charset="0"/>
                          <a:cs typeface="Times New Roman" panose="02020603050405020304" pitchFamily="18" charset="0"/>
                        </a:rPr>
                        <a:t>  20 for male-female and for 5 male-male.</a:t>
                      </a:r>
                      <a:endParaRPr lang="en-US" noProof="0" dirty="0">
                        <a:latin typeface="Times New Roman" panose="02020603050405020304" pitchFamily="18" charset="0"/>
                        <a:cs typeface="Times New Roman" panose="02020603050405020304" pitchFamily="18" charset="0"/>
                      </a:endParaRPr>
                    </a:p>
                  </a:txBody>
                  <a:tcPr/>
                </a:tc>
                <a:tc>
                  <a:txBody>
                    <a:bodyPr/>
                    <a:lstStyle/>
                    <a:p>
                      <a:pPr algn="r"/>
                      <a:r>
                        <a:rPr lang="fr-CM" noProof="0" dirty="0">
                          <a:latin typeface="Times New Roman" panose="02020603050405020304" pitchFamily="18" charset="0"/>
                          <a:cs typeface="Times New Roman" panose="02020603050405020304" pitchFamily="18" charset="0"/>
                        </a:rPr>
                        <a:t>1000fcfa</a:t>
                      </a:r>
                      <a:endParaRPr lang="en-US" noProof="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r h="370840">
                <a:tc>
                  <a:txBody>
                    <a:bodyPr/>
                    <a:lstStyle/>
                    <a:p>
                      <a:pPr marL="285750" indent="-285750">
                        <a:buFont typeface="Wingdings" panose="05000000000000000000" pitchFamily="2" charset="2"/>
                        <a:buChar char="§"/>
                      </a:pPr>
                      <a:r>
                        <a:rPr lang="en-US" noProof="0" dirty="0">
                          <a:latin typeface="Times New Roman" panose="02020603050405020304" pitchFamily="18" charset="0"/>
                          <a:cs typeface="Times New Roman" panose="02020603050405020304" pitchFamily="18" charset="0"/>
                        </a:rPr>
                        <a:t>Battery and</a:t>
                      </a:r>
                      <a:r>
                        <a:rPr lang="en-US" baseline="0" noProof="0" dirty="0">
                          <a:latin typeface="Times New Roman" panose="02020603050405020304" pitchFamily="18" charset="0"/>
                          <a:cs typeface="Times New Roman" panose="02020603050405020304" pitchFamily="18" charset="0"/>
                        </a:rPr>
                        <a:t> a jack cable.</a:t>
                      </a:r>
                      <a:endParaRPr lang="en-US" noProof="0" dirty="0">
                        <a:latin typeface="Times New Roman" panose="02020603050405020304" pitchFamily="18" charset="0"/>
                        <a:cs typeface="Times New Roman" panose="02020603050405020304" pitchFamily="18" charset="0"/>
                      </a:endParaRPr>
                    </a:p>
                  </a:txBody>
                  <a:tcPr/>
                </a:tc>
                <a:tc>
                  <a:txBody>
                    <a:bodyPr/>
                    <a:lstStyle/>
                    <a:p>
                      <a:pPr algn="ctr"/>
                      <a:r>
                        <a:rPr lang="en-US" baseline="0" noProof="0" dirty="0">
                          <a:latin typeface="Times New Roman" panose="02020603050405020304" pitchFamily="18" charset="0"/>
                          <a:cs typeface="Times New Roman" panose="02020603050405020304" pitchFamily="18" charset="0"/>
                        </a:rPr>
                        <a:t>1 each</a:t>
                      </a:r>
                      <a:endParaRPr lang="en-US" noProof="0" dirty="0">
                        <a:latin typeface="Times New Roman" panose="02020603050405020304" pitchFamily="18" charset="0"/>
                        <a:cs typeface="Times New Roman" panose="02020603050405020304" pitchFamily="18" charset="0"/>
                      </a:endParaRPr>
                    </a:p>
                  </a:txBody>
                  <a:tcPr/>
                </a:tc>
                <a:tc>
                  <a:txBody>
                    <a:bodyPr/>
                    <a:lstStyle/>
                    <a:p>
                      <a:pPr algn="r"/>
                      <a:r>
                        <a:rPr lang="fr-CM" noProof="0" dirty="0">
                          <a:latin typeface="Times New Roman" panose="02020603050405020304" pitchFamily="18" charset="0"/>
                          <a:cs typeface="Times New Roman" panose="02020603050405020304" pitchFamily="18" charset="0"/>
                        </a:rPr>
                        <a:t>2500fcfa</a:t>
                      </a:r>
                      <a:endParaRPr lang="en-US" noProof="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4"/>
                  </a:ext>
                </a:extLst>
              </a:tr>
              <a:tr h="370840">
                <a:tc>
                  <a:txBody>
                    <a:bodyPr/>
                    <a:lstStyle/>
                    <a:p>
                      <a:pPr marL="0" indent="0">
                        <a:buFont typeface="Wingdings" panose="05000000000000000000" pitchFamily="2" charset="2"/>
                        <a:buNone/>
                      </a:pPr>
                      <a:endParaRPr lang="en-US" noProof="0" dirty="0">
                        <a:latin typeface="Times New Roman" panose="02020603050405020304" pitchFamily="18" charset="0"/>
                        <a:cs typeface="Times New Roman" panose="02020603050405020304" pitchFamily="18" charset="0"/>
                      </a:endParaRPr>
                    </a:p>
                  </a:txBody>
                  <a:tcPr/>
                </a:tc>
                <a:tc>
                  <a:txBody>
                    <a:bodyPr/>
                    <a:lstStyle/>
                    <a:p>
                      <a:pPr algn="ctr"/>
                      <a:endParaRPr lang="en-US" noProof="0" dirty="0">
                        <a:latin typeface="Times New Roman" panose="02020603050405020304" pitchFamily="18" charset="0"/>
                        <a:cs typeface="Times New Roman" panose="02020603050405020304" pitchFamily="18" charset="0"/>
                      </a:endParaRPr>
                    </a:p>
                  </a:txBody>
                  <a:tcPr/>
                </a:tc>
                <a:tc>
                  <a:txBody>
                    <a:bodyPr/>
                    <a:lstStyle/>
                    <a:p>
                      <a:endParaRPr lang="en-US" noProof="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5"/>
                  </a:ext>
                </a:extLst>
              </a:tr>
              <a:tr h="370840">
                <a:tc>
                  <a:txBody>
                    <a:bodyPr/>
                    <a:lstStyle/>
                    <a:p>
                      <a:pPr marL="285750" indent="-285750">
                        <a:buFont typeface="Wingdings" panose="05000000000000000000" pitchFamily="2" charset="2"/>
                        <a:buChar char="§"/>
                      </a:pPr>
                      <a:endParaRPr lang="en-US" noProof="0" dirty="0">
                        <a:latin typeface="Times New Roman" panose="02020603050405020304" pitchFamily="18" charset="0"/>
                        <a:cs typeface="Times New Roman" panose="02020603050405020304" pitchFamily="18" charset="0"/>
                      </a:endParaRPr>
                    </a:p>
                  </a:txBody>
                  <a:tcPr/>
                </a:tc>
                <a:tc>
                  <a:txBody>
                    <a:bodyPr/>
                    <a:lstStyle/>
                    <a:p>
                      <a:pPr algn="ctr"/>
                      <a:endParaRPr lang="en-US" noProof="0" dirty="0">
                        <a:latin typeface="Times New Roman" panose="02020603050405020304" pitchFamily="18" charset="0"/>
                        <a:cs typeface="Times New Roman" panose="02020603050405020304" pitchFamily="18" charset="0"/>
                      </a:endParaRPr>
                    </a:p>
                  </a:txBody>
                  <a:tcPr/>
                </a:tc>
                <a:tc>
                  <a:txBody>
                    <a:bodyPr/>
                    <a:lstStyle/>
                    <a:p>
                      <a:endParaRPr lang="en-US" noProof="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6"/>
                  </a:ext>
                </a:extLst>
              </a:tr>
              <a:tr h="370840">
                <a:tc>
                  <a:txBody>
                    <a:bodyPr/>
                    <a:lstStyle/>
                    <a:p>
                      <a:pPr marL="285750" indent="-285750">
                        <a:buFont typeface="Wingdings" panose="05000000000000000000" pitchFamily="2" charset="2"/>
                        <a:buChar char="§"/>
                      </a:pPr>
                      <a:r>
                        <a:rPr lang="en-US" noProof="0" dirty="0">
                          <a:latin typeface="Times New Roman" panose="02020603050405020304" pitchFamily="18" charset="0"/>
                          <a:cs typeface="Times New Roman" panose="02020603050405020304" pitchFamily="18" charset="0"/>
                        </a:rPr>
                        <a:t>TOTAL</a:t>
                      </a:r>
                    </a:p>
                  </a:txBody>
                  <a:tcPr/>
                </a:tc>
                <a:tc>
                  <a:txBody>
                    <a:bodyPr/>
                    <a:lstStyle/>
                    <a:p>
                      <a:pPr algn="ctr"/>
                      <a:endParaRPr lang="en-US" noProof="0" dirty="0">
                        <a:latin typeface="Times New Roman" panose="02020603050405020304" pitchFamily="18" charset="0"/>
                        <a:cs typeface="Times New Roman" panose="02020603050405020304" pitchFamily="18" charset="0"/>
                      </a:endParaRPr>
                    </a:p>
                  </a:txBody>
                  <a:tcPr/>
                </a:tc>
                <a:tc>
                  <a:txBody>
                    <a:bodyPr/>
                    <a:lstStyle/>
                    <a:p>
                      <a:r>
                        <a:rPr lang="en-US" noProof="0" dirty="0">
                          <a:latin typeface="Times New Roman" panose="02020603050405020304" pitchFamily="18" charset="0"/>
                          <a:cs typeface="Times New Roman" panose="02020603050405020304" pitchFamily="18" charset="0"/>
                        </a:rPr>
                        <a:t>=13000FCFA</a:t>
                      </a:r>
                    </a:p>
                  </a:txBody>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1768751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en-US"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   Betting on the market.</a:t>
            </a:r>
          </a:p>
        </p:txBody>
      </p:sp>
      <p:sp>
        <p:nvSpPr>
          <p:cNvPr id="3" name="Espace réservé du contenu 2"/>
          <p:cNvSpPr>
            <a:spLocks noGrp="1"/>
          </p:cNvSpPr>
          <p:nvPr>
            <p:ph idx="1"/>
          </p:nvPr>
        </p:nvSpPr>
        <p:spPr>
          <a:xfrm>
            <a:off x="1143000" y="2057400"/>
            <a:ext cx="9872871" cy="4038600"/>
          </a:xfrm>
        </p:spPr>
        <p:txBody>
          <a:bodyPr/>
          <a:lstStyle/>
          <a:p>
            <a:pPr marL="45720" indent="0">
              <a:buNone/>
            </a:pPr>
            <a:r>
              <a:rPr lang="en-US" dirty="0">
                <a:latin typeface="Times New Roman" panose="02020603050405020304" pitchFamily="18" charset="0"/>
                <a:cs typeface="Times New Roman" panose="02020603050405020304" pitchFamily="18" charset="0"/>
              </a:rPr>
              <a:t>The phone holder is an advance as compared to the ones on the actual market due to;</a:t>
            </a:r>
          </a:p>
          <a:p>
            <a:pPr marL="45720" indent="0">
              <a:buNone/>
            </a:pPr>
            <a:endParaRPr lang="en-US" dirty="0">
              <a:latin typeface="Times New Roman" panose="02020603050405020304" pitchFamily="18" charset="0"/>
              <a:cs typeface="Times New Roman" panose="02020603050405020304" pitchFamily="18" charset="0"/>
            </a:endParaRPr>
          </a:p>
          <a:p>
            <a:pPr lvl="1">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It’s free movement</a:t>
            </a:r>
            <a:r>
              <a:rPr lang="fr-CM" sz="2400" dirty="0">
                <a:latin typeface="Times New Roman" panose="02020603050405020304" pitchFamily="18" charset="0"/>
                <a:cs typeface="Times New Roman" panose="02020603050405020304" pitchFamily="18" charset="0"/>
              </a:rPr>
              <a:t>.</a:t>
            </a:r>
          </a:p>
          <a:p>
            <a:pPr lvl="1">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We can both assemble and disassemble when needed (Compactable)</a:t>
            </a:r>
          </a:p>
          <a:p>
            <a:pPr lvl="1">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It’s a local product as compare to others, it does not rust or conduct.</a:t>
            </a:r>
          </a:p>
        </p:txBody>
      </p:sp>
      <p:sp>
        <p:nvSpPr>
          <p:cNvPr id="4" name="Espace réservé du numéro de diapositive 3"/>
          <p:cNvSpPr>
            <a:spLocks noGrp="1"/>
          </p:cNvSpPr>
          <p:nvPr>
            <p:ph type="sldNum" sz="quarter" idx="12"/>
          </p:nvPr>
        </p:nvSpPr>
        <p:spPr/>
        <p:txBody>
          <a:bodyPr/>
          <a:lstStyle/>
          <a:p>
            <a:fld id="{4FAB73BC-B049-4115-A692-8D63A059BFB8}" type="slidenum">
              <a:rPr lang="en-US" smtClean="0"/>
              <a:t>9</a:t>
            </a:fld>
            <a:endParaRPr lang="en-US" dirty="0"/>
          </a:p>
        </p:txBody>
      </p:sp>
    </p:spTree>
    <p:extLst>
      <p:ext uri="{BB962C8B-B14F-4D97-AF65-F5344CB8AC3E}">
        <p14:creationId xmlns:p14="http://schemas.microsoft.com/office/powerpoint/2010/main" val="149783068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theme/theme1.xml><?xml version="1.0" encoding="utf-8"?>
<a:theme xmlns:a="http://schemas.openxmlformats.org/drawingml/2006/main" name="Base">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ACC63D00-1EE0-4159-BF5A-6FF02000B710}"/>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Base</Template>
  <TotalTime>1334129</TotalTime>
  <Words>737</Words>
  <Application>Microsoft Office PowerPoint</Application>
  <PresentationFormat>Widescreen</PresentationFormat>
  <Paragraphs>97</Paragraphs>
  <Slides>13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Corbel</vt:lpstr>
      <vt:lpstr>Courier New</vt:lpstr>
      <vt:lpstr>Forte</vt:lpstr>
      <vt:lpstr>Times New Roman</vt:lpstr>
      <vt:lpstr>Wingdings</vt:lpstr>
      <vt:lpstr>Base</vt:lpstr>
      <vt:lpstr>Phone holder.</vt:lpstr>
      <vt:lpstr>Summary</vt:lpstr>
      <vt:lpstr>A.   INTRODUCTION</vt:lpstr>
      <vt:lpstr>B.  CONCEPTION.</vt:lpstr>
      <vt:lpstr>DOMAINS</vt:lpstr>
      <vt:lpstr>DOMAINS</vt:lpstr>
      <vt:lpstr>C.   FUNCTIONS.</vt:lpstr>
      <vt:lpstr>D.   EXPENSES</vt:lpstr>
      <vt:lpstr>E.   Betting on the market.</vt:lpstr>
      <vt:lpstr>F.   Environmental Effects</vt:lpstr>
      <vt:lpstr>G.   FAILURES</vt:lpstr>
      <vt:lpstr>THANKINGS</vt:lpstr>
      <vt:lpstr>CONCLUSION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Phone holder.</dc:title>
  <dc:creator>Compte Microsoft</dc:creator>
  <cp:lastModifiedBy>Johan Lael</cp:lastModifiedBy>
  <cp:revision>40</cp:revision>
  <dcterms:created xsi:type="dcterms:W3CDTF">2020-08-31T05:53:24Z</dcterms:created>
  <dcterms:modified xsi:type="dcterms:W3CDTF">2023-03-15T18:59:00Z</dcterms:modified>
</cp:coreProperties>
</file>

<file path=docProps/thumbnail.jpeg>
</file>